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0" r:id="rId1"/>
  </p:sldMasterIdLst>
  <p:sldIdLst>
    <p:sldId id="256" r:id="rId2"/>
    <p:sldId id="269" r:id="rId3"/>
    <p:sldId id="275" r:id="rId4"/>
    <p:sldId id="270" r:id="rId5"/>
    <p:sldId id="260" r:id="rId6"/>
    <p:sldId id="268" r:id="rId7"/>
    <p:sldId id="267" r:id="rId8"/>
    <p:sldId id="257" r:id="rId9"/>
    <p:sldId id="264" r:id="rId10"/>
    <p:sldId id="266" r:id="rId11"/>
    <p:sldId id="281" r:id="rId12"/>
    <p:sldId id="272" r:id="rId13"/>
    <p:sldId id="273" r:id="rId14"/>
    <p:sldId id="274" r:id="rId15"/>
    <p:sldId id="276" r:id="rId16"/>
    <p:sldId id="277" r:id="rId17"/>
    <p:sldId id="280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6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975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2436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301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88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76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8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5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3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4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4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5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8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5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2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7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69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vignette.wikia.nocookie.ne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7200" b="1" i="1" dirty="0" smtClean="0">
                <a:solidFill>
                  <a:srgbClr val="C00000"/>
                </a:solidFill>
                <a:latin typeface="Viner Hand ITC" panose="03070502030502020203" pitchFamily="66" charset="0"/>
              </a:rPr>
              <a:t>Mitologia Nordycka Najciekawsze Mity</a:t>
            </a:r>
            <a:endParaRPr lang="pl-PL" sz="7200" b="1" i="1" dirty="0">
              <a:solidFill>
                <a:srgbClr val="C00000"/>
              </a:solidFill>
              <a:latin typeface="Viner Hand ITC" panose="03070502030502020203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pl-PL" dirty="0" smtClean="0"/>
          </a:p>
          <a:p>
            <a:pPr algn="l"/>
            <a:endParaRPr lang="pl-PL" dirty="0"/>
          </a:p>
          <a:p>
            <a:pPr algn="l"/>
            <a:endParaRPr lang="pl-PL" dirty="0" smtClean="0"/>
          </a:p>
        </p:txBody>
      </p:sp>
      <p:pic>
        <p:nvPicPr>
          <p:cNvPr id="5" name="Skyrim- The Song of the Dragonborn (with lyrics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3492" y="5274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4684" y="2830410"/>
            <a:ext cx="10353762" cy="970450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Viner Hand ITC" panose="03070502030502020203" pitchFamily="66" charset="0"/>
              </a:rPr>
              <a:t>Mity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23" name="Symbol zastępczy tekstu 22"/>
          <p:cNvSpPr>
            <a:spLocks noGrp="1"/>
          </p:cNvSpPr>
          <p:nvPr>
            <p:ph type="body" idx="1"/>
          </p:nvPr>
        </p:nvSpPr>
        <p:spPr>
          <a:xfrm>
            <a:off x="1381010" y="4302833"/>
            <a:ext cx="3300984" cy="576262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Mit o Thorze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24" name="Symbol zastępczy tekstu 23"/>
          <p:cNvSpPr>
            <a:spLocks noGrp="1"/>
          </p:cNvSpPr>
          <p:nvPr>
            <p:ph type="body" sz="quarter" idx="3"/>
          </p:nvPr>
        </p:nvSpPr>
        <p:spPr>
          <a:xfrm>
            <a:off x="2808417" y="1228459"/>
            <a:ext cx="3300984" cy="576262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Mit o Odynie</a:t>
            </a:r>
            <a:endParaRPr lang="pl-PL" dirty="0">
              <a:latin typeface="Viner Hand ITC" panose="03070502030502020203" pitchFamily="66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6804">
            <a:off x="6080235" y="1732305"/>
            <a:ext cx="1456408" cy="130567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6309">
            <a:off x="6559863" y="3060632"/>
            <a:ext cx="1456408" cy="130567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844">
            <a:off x="5278521" y="3832609"/>
            <a:ext cx="1456408" cy="130567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8131">
            <a:off x="3860825" y="3200596"/>
            <a:ext cx="1456408" cy="130567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6344">
            <a:off x="4434152" y="1680659"/>
            <a:ext cx="1456408" cy="1305670"/>
          </a:xfrm>
          <a:prstGeom prst="rect">
            <a:avLst/>
          </a:prstGeom>
        </p:spPr>
      </p:pic>
      <p:sp>
        <p:nvSpPr>
          <p:cNvPr id="29" name="Symbol zastępczy tekstu 24"/>
          <p:cNvSpPr>
            <a:spLocks noGrp="1"/>
          </p:cNvSpPr>
          <p:nvPr>
            <p:ph type="body" sz="quarter" idx="13"/>
          </p:nvPr>
        </p:nvSpPr>
        <p:spPr>
          <a:xfrm>
            <a:off x="6814247" y="3876237"/>
            <a:ext cx="3300412" cy="576263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Mit o Ragnaroku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0" name="Symbol zastępczy tekstu 24"/>
          <p:cNvSpPr>
            <a:spLocks noGrp="1"/>
          </p:cNvSpPr>
          <p:nvPr>
            <p:ph type="body" sz="quarter" idx="13"/>
          </p:nvPr>
        </p:nvSpPr>
        <p:spPr>
          <a:xfrm>
            <a:off x="5738719" y="1312061"/>
            <a:ext cx="3300984" cy="576262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Mit o </a:t>
            </a:r>
            <a:r>
              <a:rPr lang="pl-PL" dirty="0" err="1" smtClean="0">
                <a:latin typeface="Viner Hand ITC" panose="03070502030502020203" pitchFamily="66" charset="0"/>
              </a:rPr>
              <a:t>Lokim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1" name="Symbol zastępczy tekstu 24"/>
          <p:cNvSpPr>
            <a:spLocks noGrp="1"/>
          </p:cNvSpPr>
          <p:nvPr>
            <p:ph type="body" sz="quarter" idx="13"/>
          </p:nvPr>
        </p:nvSpPr>
        <p:spPr>
          <a:xfrm>
            <a:off x="4356233" y="4919084"/>
            <a:ext cx="3300984" cy="576262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Mit o </a:t>
            </a:r>
            <a:r>
              <a:rPr lang="pl-PL" dirty="0" err="1" smtClean="0">
                <a:latin typeface="Viner Hand ITC" panose="03070502030502020203" pitchFamily="66" charset="0"/>
              </a:rPr>
              <a:t>Mjolnirze</a:t>
            </a:r>
            <a:endParaRPr lang="pl-PL" dirty="0"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677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42" y="902903"/>
            <a:ext cx="6096000" cy="43053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519691" y="204738"/>
            <a:ext cx="8600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Viner Hand ITC" panose="03070502030502020203" pitchFamily="66" charset="0"/>
              </a:rPr>
              <a:t>Bogowie</a:t>
            </a:r>
            <a:r>
              <a:rPr lang="pl-PL" dirty="0" smtClean="0">
                <a:latin typeface="Viner Hand ITC" panose="03070502030502020203" pitchFamily="66" charset="0"/>
              </a:rPr>
              <a:t> </a:t>
            </a:r>
            <a:r>
              <a:rPr lang="pl-PL" sz="3200" dirty="0" smtClean="0">
                <a:latin typeface="Viner Hand ITC" panose="03070502030502020203" pitchFamily="66" charset="0"/>
              </a:rPr>
              <a:t>Nordyccy</a:t>
            </a:r>
            <a:endParaRPr lang="pl-PL" sz="3200" dirty="0">
              <a:latin typeface="Viner Hand ITC" panose="03070502030502020203" pitchFamily="66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96911" y="5469925"/>
            <a:ext cx="6143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Viner Hand ITC" panose="03070502030502020203" pitchFamily="66" charset="0"/>
              </a:rPr>
              <a:t>Oto bogowie </a:t>
            </a:r>
            <a:r>
              <a:rPr lang="pl-PL" sz="3200" dirty="0" err="1" smtClean="0">
                <a:latin typeface="Viner Hand ITC" panose="03070502030502020203" pitchFamily="66" charset="0"/>
              </a:rPr>
              <a:t>Azgardu</a:t>
            </a:r>
            <a:r>
              <a:rPr lang="pl-PL" sz="3200" dirty="0" smtClean="0">
                <a:latin typeface="Viner Hand ITC" panose="03070502030502020203" pitchFamily="66" charset="0"/>
              </a:rPr>
              <a:t> czyli wojny </a:t>
            </a:r>
            <a:endParaRPr lang="pl-PL" sz="3200" dirty="0"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9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638" y="436605"/>
            <a:ext cx="10353762" cy="970450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Mit o </a:t>
            </a:r>
            <a:r>
              <a:rPr lang="pl-PL" dirty="0" err="1" smtClean="0">
                <a:latin typeface="Viner Hand ITC" panose="03070502030502020203" pitchFamily="66" charset="0"/>
              </a:rPr>
              <a:t>Lokim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6654" y="3311609"/>
            <a:ext cx="10353762" cy="4058751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Loki - bóg oszustwa i symbol ognia. Stworzył największe potwory i okropieństwa, jakie kiedykolwiek istniały oraz spowodował stworzenie największych atrybutów bogów w tym młot Thora - </a:t>
            </a:r>
            <a:r>
              <a:rPr lang="pl-PL" dirty="0" err="1" smtClean="0">
                <a:latin typeface="Viner Hand ITC" panose="03070502030502020203" pitchFamily="66" charset="0"/>
              </a:rPr>
              <a:t>Mjolnir</a:t>
            </a:r>
            <a:r>
              <a:rPr lang="pl-PL" dirty="0" smtClean="0">
                <a:latin typeface="Viner Hand ITC" panose="03070502030502020203" pitchFamily="66" charset="0"/>
              </a:rPr>
              <a:t>. Bogowie traktowali go jako szaleńca i psotnika, dlatego przymykali oko na jego wybryki. Przestali go tak traktować gdy, przyczynił się do śmierci </a:t>
            </a:r>
            <a:r>
              <a:rPr lang="pl-PL" dirty="0" err="1" smtClean="0">
                <a:latin typeface="Viner Hand ITC" panose="03070502030502020203" pitchFamily="66" charset="0"/>
              </a:rPr>
              <a:t>Baldura</a:t>
            </a:r>
            <a:r>
              <a:rPr lang="pl-PL" dirty="0" smtClean="0">
                <a:latin typeface="Viner Hand ITC" panose="03070502030502020203" pitchFamily="66" charset="0"/>
              </a:rPr>
              <a:t> -boga piękna ,którego wszyscy lubili. </a:t>
            </a:r>
            <a:r>
              <a:rPr lang="pl-PL" dirty="0">
                <a:latin typeface="Viner Hand ITC" panose="03070502030502020203" pitchFamily="66" charset="0"/>
              </a:rPr>
              <a:t>P</a:t>
            </a:r>
            <a:r>
              <a:rPr lang="pl-PL" dirty="0" smtClean="0">
                <a:latin typeface="Viner Hand ITC" panose="03070502030502020203" pitchFamily="66" charset="0"/>
              </a:rPr>
              <a:t>otem nie chciał dopuścić do jego powrotu z zaświatów. </a:t>
            </a:r>
            <a:r>
              <a:rPr lang="pl-PL" dirty="0">
                <a:latin typeface="Viner Hand ITC" panose="03070502030502020203" pitchFamily="66" charset="0"/>
              </a:rPr>
              <a:t>W</a:t>
            </a:r>
            <a:r>
              <a:rPr lang="pl-PL" dirty="0" smtClean="0">
                <a:latin typeface="Viner Hand ITC" panose="03070502030502020203" pitchFamily="66" charset="0"/>
              </a:rPr>
              <a:t>tedy przypięli go do skały, i nad jego głową zostawili ogromnego węża z którego pyska kapał jad . Jego żona trzymała mu nad głową miskę. Kiedy się obracała jad kapał na jego  twarz i powstawały trzęsienia ziemi.</a:t>
            </a:r>
            <a:endParaRPr lang="pl-PL" dirty="0">
              <a:latin typeface="Viner Hand ITC" panose="03070502030502020203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8" y="410864"/>
            <a:ext cx="2008371" cy="27761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78" y="0"/>
            <a:ext cx="5099222" cy="318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8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Mit</a:t>
            </a:r>
            <a:r>
              <a:rPr lang="pl-PL" dirty="0" smtClean="0"/>
              <a:t> </a:t>
            </a:r>
            <a:r>
              <a:rPr lang="pl-PL" dirty="0" smtClean="0">
                <a:latin typeface="Viner Hand ITC" panose="03070502030502020203" pitchFamily="66" charset="0"/>
              </a:rPr>
              <a:t>O</a:t>
            </a:r>
            <a:r>
              <a:rPr lang="pl-PL" dirty="0" smtClean="0"/>
              <a:t> </a:t>
            </a:r>
            <a:r>
              <a:rPr lang="pl-PL" dirty="0" err="1" smtClean="0">
                <a:effectLst/>
                <a:latin typeface="Viner Hand ITC" panose="03070502030502020203" pitchFamily="66" charset="0"/>
              </a:rPr>
              <a:t>Mjölnirze</a:t>
            </a:r>
            <a:r>
              <a:rPr lang="pl-PL" dirty="0" smtClean="0">
                <a:effectLst/>
                <a:latin typeface="Viner Hand ITC" panose="03070502030502020203" pitchFamily="66" charset="0"/>
              </a:rPr>
              <a:t> 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2562" y="2799249"/>
            <a:ext cx="10353762" cy="4058751"/>
          </a:xfrm>
        </p:spPr>
        <p:txBody>
          <a:bodyPr/>
          <a:lstStyle/>
          <a:p>
            <a:r>
              <a:rPr lang="pl-PL" dirty="0" err="1" smtClean="0">
                <a:effectLst/>
                <a:latin typeface="Viner Hand ITC" panose="03070502030502020203" pitchFamily="66" charset="0"/>
              </a:rPr>
              <a:t>Mjölnir</a:t>
            </a:r>
            <a:r>
              <a:rPr lang="pl-PL" dirty="0" smtClean="0">
                <a:effectLst/>
                <a:latin typeface="Viner Hand ITC" panose="03070502030502020203" pitchFamily="66" charset="0"/>
              </a:rPr>
              <a:t>  (Młot Thora)</a:t>
            </a:r>
            <a:r>
              <a:rPr lang="pl-PL" dirty="0" smtClean="0">
                <a:latin typeface="Viner Hand ITC" panose="03070502030502020203" pitchFamily="66" charset="0"/>
              </a:rPr>
              <a:t>powstał na skutek zakładu Lokiego z </a:t>
            </a:r>
            <a:r>
              <a:rPr lang="pl-PL" dirty="0" err="1" smtClean="0">
                <a:latin typeface="Viner Hand ITC" panose="03070502030502020203" pitchFamily="66" charset="0"/>
              </a:rPr>
              <a:t>Krasoludami</a:t>
            </a:r>
            <a:r>
              <a:rPr lang="pl-PL" dirty="0" smtClean="0">
                <a:latin typeface="Viner Hand ITC" panose="03070502030502020203" pitchFamily="66" charset="0"/>
              </a:rPr>
              <a:t>. </a:t>
            </a:r>
            <a:r>
              <a:rPr lang="pl-PL" dirty="0">
                <a:effectLst/>
                <a:latin typeface="Viner Hand ITC" panose="03070502030502020203" pitchFamily="66" charset="0"/>
              </a:rPr>
              <a:t>W micie o </a:t>
            </a:r>
            <a:r>
              <a:rPr lang="pl-PL" dirty="0" err="1" smtClean="0">
                <a:effectLst/>
                <a:latin typeface="Viner Hand ITC" panose="03070502030502020203" pitchFamily="66" charset="0"/>
              </a:rPr>
              <a:t>Sif</a:t>
            </a:r>
            <a:r>
              <a:rPr lang="pl-PL" dirty="0">
                <a:effectLst/>
                <a:latin typeface="Viner Hand ITC" panose="03070502030502020203" pitchFamily="66" charset="0"/>
              </a:rPr>
              <a:t> </a:t>
            </a:r>
            <a:r>
              <a:rPr lang="pl-PL" dirty="0" smtClean="0">
                <a:effectLst/>
                <a:latin typeface="Viner Hand ITC" panose="03070502030502020203" pitchFamily="66" charset="0"/>
              </a:rPr>
              <a:t>Lokiego </a:t>
            </a:r>
            <a:r>
              <a:rPr lang="pl-PL" dirty="0">
                <a:effectLst/>
                <a:latin typeface="Viner Hand ITC" panose="03070502030502020203" pitchFamily="66" charset="0"/>
              </a:rPr>
              <a:t>oskarżono o złośliwe ścięcie jej włosów. Za karę musiał zdobyć dla niej nowe, złote, ale rosnące jak żywe; wykonały je karły, synowie </a:t>
            </a:r>
            <a:r>
              <a:rPr lang="pl-PL" dirty="0" err="1">
                <a:effectLst/>
                <a:latin typeface="Viner Hand ITC" panose="03070502030502020203" pitchFamily="66" charset="0"/>
              </a:rPr>
              <a:t>Ivaldiego</a:t>
            </a:r>
            <a:r>
              <a:rPr lang="pl-PL" dirty="0">
                <a:effectLst/>
                <a:latin typeface="Viner Hand ITC" panose="03070502030502020203" pitchFamily="66" charset="0"/>
              </a:rPr>
              <a:t> – najważniejszym z nich był </a:t>
            </a:r>
            <a:r>
              <a:rPr lang="pl-PL" dirty="0" err="1">
                <a:effectLst/>
                <a:latin typeface="Viner Hand ITC" panose="03070502030502020203" pitchFamily="66" charset="0"/>
              </a:rPr>
              <a:t>Brokkur</a:t>
            </a:r>
            <a:r>
              <a:rPr lang="pl-PL" dirty="0">
                <a:effectLst/>
                <a:latin typeface="Viner Hand ITC" panose="03070502030502020203" pitchFamily="66" charset="0"/>
              </a:rPr>
              <a:t>. Przy tej okazji Loki dostał od nich włócznię </a:t>
            </a:r>
            <a:r>
              <a:rPr lang="pl-PL" dirty="0" err="1">
                <a:effectLst/>
                <a:latin typeface="Viner Hand ITC" panose="03070502030502020203" pitchFamily="66" charset="0"/>
              </a:rPr>
              <a:t>Gungnir</a:t>
            </a:r>
            <a:r>
              <a:rPr lang="pl-PL" dirty="0">
                <a:effectLst/>
                <a:latin typeface="Viner Hand ITC" panose="03070502030502020203" pitchFamily="66" charset="0"/>
              </a:rPr>
              <a:t> i statek </a:t>
            </a:r>
            <a:r>
              <a:rPr lang="pl-PL" dirty="0" err="1">
                <a:effectLst/>
                <a:latin typeface="Viner Hand ITC" panose="03070502030502020203" pitchFamily="66" charset="0"/>
              </a:rPr>
              <a:t>Skidblandir</a:t>
            </a:r>
            <a:r>
              <a:rPr lang="pl-PL" dirty="0">
                <a:effectLst/>
                <a:latin typeface="Viner Hand ITC" panose="03070502030502020203" pitchFamily="66" charset="0"/>
              </a:rPr>
              <a:t>. Wówczas Loki postawił w zastaw swoją głowę, że </a:t>
            </a:r>
            <a:r>
              <a:rPr lang="pl-PL" dirty="0" err="1">
                <a:effectLst/>
                <a:latin typeface="Viner Hand ITC" panose="03070502030502020203" pitchFamily="66" charset="0"/>
              </a:rPr>
              <a:t>Eitri</a:t>
            </a:r>
            <a:r>
              <a:rPr lang="pl-PL" dirty="0">
                <a:effectLst/>
                <a:latin typeface="Viner Hand ITC" panose="03070502030502020203" pitchFamily="66" charset="0"/>
              </a:rPr>
              <a:t>, brat </a:t>
            </a:r>
            <a:r>
              <a:rPr lang="pl-PL" dirty="0" err="1">
                <a:effectLst/>
                <a:latin typeface="Viner Hand ITC" panose="03070502030502020203" pitchFamily="66" charset="0"/>
              </a:rPr>
              <a:t>Brokkura</a:t>
            </a:r>
            <a:r>
              <a:rPr lang="pl-PL" dirty="0">
                <a:effectLst/>
                <a:latin typeface="Viner Hand ITC" panose="03070502030502020203" pitchFamily="66" charset="0"/>
              </a:rPr>
              <a:t>, nie zdoła już zrobić trzech równie cennych przedmiotów. Ale ten z pomocą brata i pozostałych karłów wykonał dzika </a:t>
            </a:r>
            <a:r>
              <a:rPr lang="pl-PL" i="1" dirty="0" err="1">
                <a:effectLst/>
                <a:latin typeface="Viner Hand ITC" panose="03070502030502020203" pitchFamily="66" charset="0"/>
              </a:rPr>
              <a:t>Gulinborstiego</a:t>
            </a:r>
            <a:r>
              <a:rPr lang="pl-PL" dirty="0">
                <a:effectLst/>
                <a:latin typeface="Viner Hand ITC" panose="03070502030502020203" pitchFamily="66" charset="0"/>
              </a:rPr>
              <a:t>, bransoletę </a:t>
            </a:r>
            <a:r>
              <a:rPr lang="pl-PL" i="1" dirty="0" err="1" smtClean="0">
                <a:effectLst/>
                <a:latin typeface="Viner Hand ITC" panose="03070502030502020203" pitchFamily="66" charset="0"/>
              </a:rPr>
              <a:t>Draupnir</a:t>
            </a:r>
            <a:r>
              <a:rPr lang="pl-PL" dirty="0">
                <a:effectLst/>
                <a:latin typeface="Viner Hand ITC" panose="03070502030502020203" pitchFamily="66" charset="0"/>
              </a:rPr>
              <a:t> </a:t>
            </a:r>
            <a:r>
              <a:rPr lang="pl-PL" dirty="0" smtClean="0">
                <a:effectLst/>
                <a:latin typeface="Viner Hand ITC" panose="03070502030502020203" pitchFamily="66" charset="0"/>
              </a:rPr>
              <a:t> oraz </a:t>
            </a:r>
            <a:r>
              <a:rPr lang="pl-PL" dirty="0" smtClean="0">
                <a:effectLst/>
                <a:latin typeface="Viner Hand ITC" panose="03070502030502020203" pitchFamily="66" charset="0"/>
              </a:rPr>
              <a:t>młot</a:t>
            </a:r>
            <a:r>
              <a:rPr lang="pl-PL" dirty="0">
                <a:effectLst/>
                <a:latin typeface="Viner Hand ITC" panose="03070502030502020203" pitchFamily="66" charset="0"/>
              </a:rPr>
              <a:t> </a:t>
            </a:r>
            <a:r>
              <a:rPr lang="pl-PL" dirty="0" err="1">
                <a:effectLst/>
                <a:latin typeface="Viner Hand ITC" panose="03070502030502020203" pitchFamily="66" charset="0"/>
              </a:rPr>
              <a:t>Mjölnir</a:t>
            </a:r>
            <a:r>
              <a:rPr lang="pl-PL" dirty="0">
                <a:effectLst/>
                <a:latin typeface="Viner Hand ITC" panose="03070502030502020203" pitchFamily="66" charset="0"/>
              </a:rPr>
              <a:t> </a:t>
            </a:r>
            <a:r>
              <a:rPr lang="pl-PL" dirty="0">
                <a:solidFill>
                  <a:schemeClr val="bg1"/>
                </a:solidFill>
                <a:effectLst/>
                <a:latin typeface="Viner Hand ITC" panose="03070502030502020203" pitchFamily="66" charset="0"/>
              </a:rPr>
              <a:t> </a:t>
            </a:r>
            <a:r>
              <a:rPr lang="pl-PL" dirty="0">
                <a:effectLst/>
                <a:latin typeface="Viner Hand ITC" panose="03070502030502020203" pitchFamily="66" charset="0"/>
              </a:rPr>
              <a:t>dla </a:t>
            </a:r>
            <a:r>
              <a:rPr lang="pl-PL" dirty="0" smtClean="0">
                <a:effectLst/>
                <a:latin typeface="Viner Hand ITC" panose="03070502030502020203" pitchFamily="66" charset="0"/>
              </a:rPr>
              <a:t>Thora. </a:t>
            </a:r>
            <a:r>
              <a:rPr lang="pl-PL" dirty="0">
                <a:effectLst/>
                <a:latin typeface="Viner Hand ITC" panose="03070502030502020203" pitchFamily="66" charset="0"/>
              </a:rPr>
              <a:t>Bogowie orzekli, że najcenniejszy jest  </a:t>
            </a:r>
            <a:r>
              <a:rPr lang="pl-PL" dirty="0" err="1">
                <a:effectLst/>
                <a:latin typeface="Viner Hand ITC" panose="03070502030502020203" pitchFamily="66" charset="0"/>
              </a:rPr>
              <a:t>Mjölnir</a:t>
            </a:r>
            <a:r>
              <a:rPr lang="pl-PL" dirty="0" smtClean="0">
                <a:effectLst/>
                <a:latin typeface="Viner Hand ITC" panose="03070502030502020203" pitchFamily="66" charset="0"/>
              </a:rPr>
              <a:t>. </a:t>
            </a:r>
            <a:r>
              <a:rPr lang="pl-PL" dirty="0">
                <a:effectLst/>
                <a:latin typeface="Viner Hand ITC" panose="03070502030502020203" pitchFamily="66" charset="0"/>
              </a:rPr>
              <a:t>Loki przegrał więc </a:t>
            </a:r>
            <a:r>
              <a:rPr lang="pl-PL" dirty="0" smtClean="0">
                <a:effectLst/>
                <a:latin typeface="Viner Hand ITC" panose="03070502030502020203" pitchFamily="66" charset="0"/>
              </a:rPr>
              <a:t>zakład. </a:t>
            </a:r>
            <a:r>
              <a:rPr lang="pl-PL" dirty="0">
                <a:effectLst/>
                <a:latin typeface="Viner Hand ITC" panose="03070502030502020203" pitchFamily="66" charset="0"/>
              </a:rPr>
              <a:t>P</a:t>
            </a:r>
            <a:r>
              <a:rPr lang="pl-PL" dirty="0" smtClean="0">
                <a:effectLst/>
                <a:latin typeface="Viner Hand ITC" panose="03070502030502020203" pitchFamily="66" charset="0"/>
              </a:rPr>
              <a:t>owinien </a:t>
            </a:r>
            <a:r>
              <a:rPr lang="pl-PL" dirty="0">
                <a:effectLst/>
                <a:latin typeface="Viner Hand ITC" panose="03070502030502020203" pitchFamily="66" charset="0"/>
              </a:rPr>
              <a:t>był stracić głowę, ale wtedy próbował uciec, wykorzystując swe czarodziejskie buty, pozwalające mu latać i chodzić po wodzie. Gdy zaś Thor go schwytał, oświadczył, że oddał w zakład głowę, a nie szyję. Karły w zemście ucięły mu więc tylko język i zszyły usta (co miało być karą za jego krzywoprzysięstwo).</a:t>
            </a:r>
            <a:endParaRPr lang="pl-PL" dirty="0">
              <a:latin typeface="Viner Hand ITC" panose="03070502030502020203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21" y="65902"/>
            <a:ext cx="2519955" cy="25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9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41421" y="560173"/>
            <a:ext cx="10353762" cy="970450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Mit o Odynie 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23762" y="1738704"/>
            <a:ext cx="4589081" cy="4963297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Odyn był </a:t>
            </a:r>
            <a:r>
              <a:rPr lang="pl-PL" dirty="0" err="1" smtClean="0">
                <a:latin typeface="Viner Hand ITC" panose="03070502030502020203" pitchFamily="66" charset="0"/>
              </a:rPr>
              <a:t>Wszechojcem</a:t>
            </a:r>
            <a:r>
              <a:rPr lang="pl-PL" dirty="0" smtClean="0">
                <a:latin typeface="Viner Hand ITC" panose="03070502030502020203" pitchFamily="66" charset="0"/>
              </a:rPr>
              <a:t> </a:t>
            </a:r>
            <a:r>
              <a:rPr lang="pl-PL" dirty="0" smtClean="0">
                <a:latin typeface="Viner Hand ITC" panose="03070502030502020203" pitchFamily="66" charset="0"/>
              </a:rPr>
              <a:t>czyli bogiem, który wszystko wie i spłodził większość </a:t>
            </a:r>
            <a:r>
              <a:rPr lang="pl-PL" dirty="0" smtClean="0">
                <a:latin typeface="Viner Hand ITC" panose="03070502030502020203" pitchFamily="66" charset="0"/>
              </a:rPr>
              <a:t>bogów, </a:t>
            </a:r>
            <a:r>
              <a:rPr lang="pl-PL" dirty="0" smtClean="0">
                <a:latin typeface="Viner Hand ITC" panose="03070502030502020203" pitchFamily="66" charset="0"/>
              </a:rPr>
              <a:t>o których opowiadają mity. Był on bardzo potężny i raz na rok </a:t>
            </a:r>
            <a:r>
              <a:rPr lang="pl-PL" dirty="0" smtClean="0">
                <a:latin typeface="Viner Hand ITC" panose="03070502030502020203" pitchFamily="66" charset="0"/>
              </a:rPr>
              <a:t>zasypiał, </a:t>
            </a:r>
            <a:r>
              <a:rPr lang="pl-PL" dirty="0" smtClean="0">
                <a:latin typeface="Viner Hand ITC" panose="03070502030502020203" pitchFamily="66" charset="0"/>
              </a:rPr>
              <a:t>by </a:t>
            </a:r>
            <a:r>
              <a:rPr lang="pl-PL" dirty="0" smtClean="0">
                <a:latin typeface="Viner Hand ITC" panose="03070502030502020203" pitchFamily="66" charset="0"/>
              </a:rPr>
              <a:t>odnowić </a:t>
            </a:r>
            <a:r>
              <a:rPr lang="pl-PL" dirty="0" smtClean="0">
                <a:latin typeface="Viner Hand ITC" panose="03070502030502020203" pitchFamily="66" charset="0"/>
              </a:rPr>
              <a:t>siły. Ten czas wykorzystywały różne istoty, by zaatakować Asgard. Na szczęście był jeszcze Thor, jego syn . Posiadał on prywatną armię berserków ,która go broniła.</a:t>
            </a:r>
            <a:endParaRPr lang="pl-PL" dirty="0">
              <a:latin typeface="Viner Hand ITC" panose="03070502030502020203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10" y="560173"/>
            <a:ext cx="4078574" cy="55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961210" y="609600"/>
            <a:ext cx="10353762" cy="970450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Viner Hand ITC" panose="03070502030502020203" pitchFamily="66" charset="0"/>
              </a:rPr>
              <a:t>Mit o Thorze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55255" y="1848498"/>
            <a:ext cx="3320831" cy="3993840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latin typeface="Viner Hand ITC" panose="03070502030502020203" pitchFamily="66" charset="0"/>
              </a:rPr>
              <a:t>Thor był bogiem siły. Bronił wszystkich przed lodowymi  olbrzymami i ognistymi gigantami. Jego głównym atutem był młot. W filmach </a:t>
            </a:r>
            <a:r>
              <a:rPr lang="pl-PL" dirty="0" err="1" smtClean="0">
                <a:latin typeface="Viner Hand ITC" panose="03070502030502020203" pitchFamily="66" charset="0"/>
              </a:rPr>
              <a:t>Mjlionir</a:t>
            </a:r>
            <a:r>
              <a:rPr lang="pl-PL" dirty="0" smtClean="0">
                <a:latin typeface="Viner Hand ITC" panose="03070502030502020203" pitchFamily="66" charset="0"/>
              </a:rPr>
              <a:t> mógł podnieść tylko ktoś godny. To nieprawda. W rzeczywistości tylko Thor miał dość siły, by podnieść młot i go używać .</a:t>
            </a:r>
            <a:endParaRPr lang="pl-PL" dirty="0">
              <a:latin typeface="Viner Hand ITC" panose="03070502030502020203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113" y="1230953"/>
            <a:ext cx="62865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4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Mit o Ragnaroku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3795" y="5151152"/>
            <a:ext cx="10353762" cy="4058751"/>
          </a:xfrm>
        </p:spPr>
        <p:txBody>
          <a:bodyPr/>
          <a:lstStyle/>
          <a:p>
            <a:r>
              <a:rPr lang="pl-PL" dirty="0" err="1" smtClean="0">
                <a:latin typeface="Viner Hand ITC" panose="03070502030502020203" pitchFamily="66" charset="0"/>
              </a:rPr>
              <a:t>Ragnarok</a:t>
            </a:r>
            <a:r>
              <a:rPr lang="pl-PL" dirty="0" smtClean="0">
                <a:latin typeface="Viner Hand ITC" panose="03070502030502020203" pitchFamily="66" charset="0"/>
              </a:rPr>
              <a:t>, koniec świata w którym </a:t>
            </a:r>
            <a:r>
              <a:rPr lang="pl-PL" dirty="0" err="1" smtClean="0">
                <a:latin typeface="Viner Hand ITC" panose="03070502030502020203" pitchFamily="66" charset="0"/>
              </a:rPr>
              <a:t>Fenrir</a:t>
            </a:r>
            <a:r>
              <a:rPr lang="pl-PL" dirty="0" smtClean="0">
                <a:latin typeface="Viner Hand ITC" panose="03070502030502020203" pitchFamily="66" charset="0"/>
              </a:rPr>
              <a:t> zerwie węzły, Wąż Świata się wyrwie ze snu, a bogowie ruszą na ostatnią bitwę przeciw potworom. Będzie to wyglądało tak: wojownicy, którzy zginęli w walce staną do bitwy z Wall hali razem z </a:t>
            </a:r>
            <a:r>
              <a:rPr lang="pl-PL" dirty="0" smtClean="0">
                <a:latin typeface="Viner Hand ITC" panose="03070502030502020203" pitchFamily="66" charset="0"/>
              </a:rPr>
              <a:t>bogami, </a:t>
            </a:r>
            <a:r>
              <a:rPr lang="pl-PL" dirty="0" smtClean="0">
                <a:latin typeface="Viner Hand ITC" panose="03070502030502020203" pitchFamily="66" charset="0"/>
              </a:rPr>
              <a:t>a przeciw nim będzie nadciągała horda potworów z </a:t>
            </a:r>
            <a:r>
              <a:rPr lang="pl-PL" dirty="0" err="1" smtClean="0">
                <a:latin typeface="Viner Hand ITC" panose="03070502030502020203" pitchFamily="66" charset="0"/>
              </a:rPr>
              <a:t>Lokim</a:t>
            </a:r>
            <a:r>
              <a:rPr lang="pl-PL" dirty="0" smtClean="0">
                <a:latin typeface="Viner Hand ITC" panose="03070502030502020203" pitchFamily="66" charset="0"/>
              </a:rPr>
              <a:t> na czele.</a:t>
            </a:r>
            <a:endParaRPr lang="pl-PL" dirty="0">
              <a:latin typeface="Viner Hand ITC" panose="03070502030502020203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1353509"/>
            <a:ext cx="5673769" cy="37976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45" y="2823986"/>
            <a:ext cx="5744271" cy="23271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061" y="888965"/>
            <a:ext cx="2426255" cy="21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3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Koniec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To dopiero początek tej fascynującej przygody. Możecie sami się dowiedzieć </a:t>
            </a:r>
          </a:p>
          <a:p>
            <a:r>
              <a:rPr lang="pl-PL" dirty="0" smtClean="0"/>
              <a:t>o mitologii </a:t>
            </a:r>
            <a:r>
              <a:rPr lang="pl-PL" dirty="0"/>
              <a:t>n</a:t>
            </a:r>
            <a:r>
              <a:rPr lang="pl-PL" dirty="0" smtClean="0"/>
              <a:t>ordyckiej </a:t>
            </a:r>
            <a:r>
              <a:rPr lang="pl-PL" dirty="0" smtClean="0"/>
              <a:t>w książkach oraz wielu filmach i dokumentach.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1175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3881" y="761999"/>
            <a:ext cx="10353762" cy="970450"/>
          </a:xfrm>
        </p:spPr>
        <p:txBody>
          <a:bodyPr/>
          <a:lstStyle/>
          <a:p>
            <a:r>
              <a:rPr lang="pl-PL" dirty="0" smtClean="0"/>
              <a:t>Linki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Linki </a:t>
            </a:r>
            <a:r>
              <a:rPr lang="pl-PL" dirty="0"/>
              <a:t>-http://galeon-model.pl/ -http://historyofvikings.com/ -http://wrotavalhalli.pl</a:t>
            </a:r>
            <a:r>
              <a:rPr lang="pl-PL" dirty="0" smtClean="0"/>
              <a:t>/ -https</a:t>
            </a:r>
            <a:r>
              <a:rPr lang="pl-PL" dirty="0"/>
              <a:t>://vignette.wikia.nocookie.net/ - </a:t>
            </a:r>
            <a:r>
              <a:rPr lang="pl-PL" dirty="0">
                <a:hlinkClick r:id="rId2"/>
              </a:rPr>
              <a:t>https://vignette.wikia.nocookie.net</a:t>
            </a:r>
            <a:r>
              <a:rPr lang="pl-PL" dirty="0" smtClean="0">
                <a:hlinkClick r:id="rId2"/>
              </a:rPr>
              <a:t>/</a:t>
            </a:r>
            <a:endParaRPr lang="pl-PL" dirty="0" smtClean="0"/>
          </a:p>
          <a:p>
            <a:r>
              <a:rPr lang="pl-PL" dirty="0"/>
              <a:t>-https://www.ppe.pl/ -https://upload.wikimedia.org -https://</a:t>
            </a:r>
            <a:r>
              <a:rPr lang="pl-PL" dirty="0" smtClean="0"/>
              <a:t>cdn.gamer-network.net</a:t>
            </a:r>
          </a:p>
          <a:p>
            <a:r>
              <a:rPr lang="pl-PL" dirty="0"/>
              <a:t>-http://files.1337.games/ -https://www.google.pl/search?q=m%C5%82ot+thora&amp;source=lnms&amp;tbm=isch&amp;sa=X&amp;ved=2ahUKEwiA2IDou7zbAhVGOMAKHZSjDDUQ_AUoAXoECAEQAw&amp;biw=1745&amp;bih=851#imgrc=5paC78b3bx7MkM:</a:t>
            </a:r>
          </a:p>
        </p:txBody>
      </p:sp>
    </p:spTree>
    <p:extLst>
      <p:ext uri="{BB962C8B-B14F-4D97-AF65-F5344CB8AC3E}">
        <p14:creationId xmlns:p14="http://schemas.microsoft.com/office/powerpoint/2010/main" val="3439514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Witamy w świecie fantazji.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9697" y="1472959"/>
            <a:ext cx="10353762" cy="4058751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Może się Wam wydawać, że wikingowie żyli dawno i przeminęli. Tak nie jest. Mitologia Nordycka jest bardzo częstym tematem w popkulturze. Znacie takie gry jak Skyrim, God of War albo sagę Magnus i bogowie Asgaru ? Właśnie te tytuły są wzorowane na historii Wikingów , która rozbudza wyobraźnię współczesnej młodzieży, ze względu na swoją tajemniczość i mroczność .</a:t>
            </a:r>
          </a:p>
          <a:p>
            <a:pPr marL="36900" indent="0">
              <a:buNone/>
            </a:pPr>
            <a:r>
              <a:rPr lang="pl-PL" dirty="0" smtClean="0">
                <a:latin typeface="Viner Hand ITC" panose="03070502030502020203" pitchFamily="66" charset="0"/>
              </a:rPr>
              <a:t> </a:t>
            </a:r>
            <a:endParaRPr lang="pl-PL" dirty="0">
              <a:latin typeface="Viner Hand ITC" panose="03070502030502020203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56" y="3163329"/>
            <a:ext cx="7249297" cy="3612292"/>
          </a:xfrm>
          <a:prstGeom prst="rect">
            <a:avLst/>
          </a:prstGeom>
        </p:spPr>
      </p:pic>
      <p:pic>
        <p:nvPicPr>
          <p:cNvPr id="5" name="Bear McCreary - God of War (Main Theme) (Playstation Soundtrac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7154" y="4664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Viner Hand ITC" panose="03070502030502020203" pitchFamily="66" charset="0"/>
              </a:rPr>
              <a:t>Zapraszamy Was do świata pełnego </a:t>
            </a:r>
            <a:r>
              <a:rPr lang="pl-PL" dirty="0" smtClean="0">
                <a:latin typeface="Viner Hand ITC" panose="03070502030502020203" pitchFamily="66" charset="0"/>
              </a:rPr>
              <a:t>mroku, </a:t>
            </a:r>
            <a:r>
              <a:rPr lang="pl-PL" dirty="0">
                <a:latin typeface="Viner Hand ITC" panose="03070502030502020203" pitchFamily="66" charset="0"/>
              </a:rPr>
              <a:t>potworów i bogów oraz magii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81" y="1731963"/>
            <a:ext cx="7220913" cy="4059237"/>
          </a:xfrm>
        </p:spPr>
      </p:pic>
      <p:pic>
        <p:nvPicPr>
          <p:cNvPr id="5" name="Menu Theme - Gothic 3 OST [HQ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6594" y="3456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5" y="-856412"/>
            <a:ext cx="5934949" cy="1829338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Pozytywne Oblicze Mitologii</a:t>
            </a:r>
            <a:endParaRPr lang="pl-PL" dirty="0">
              <a:latin typeface="Viner Hand ITC" panose="03070502030502020203" pitchFamily="66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>
          <a:xfrm>
            <a:off x="7426075" y="669145"/>
            <a:ext cx="3431395" cy="514625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87936" y="2216839"/>
            <a:ext cx="5934949" cy="4842469"/>
          </a:xfrm>
        </p:spPr>
        <p:txBody>
          <a:bodyPr/>
          <a:lstStyle/>
          <a:p>
            <a:r>
              <a:rPr lang="pl-PL" sz="2400" dirty="0" smtClean="0">
                <a:latin typeface="Viner Hand ITC" panose="03070502030502020203" pitchFamily="66" charset="0"/>
              </a:rPr>
              <a:t>Nordowie lubili nagradzać. </a:t>
            </a:r>
            <a:r>
              <a:rPr lang="pl-PL" sz="2400" dirty="0">
                <a:latin typeface="Viner Hand ITC" panose="03070502030502020203" pitchFamily="66" charset="0"/>
              </a:rPr>
              <a:t>J</a:t>
            </a:r>
            <a:r>
              <a:rPr lang="pl-PL" sz="2400" dirty="0" smtClean="0">
                <a:latin typeface="Viner Hand ITC" panose="03070502030502020203" pitchFamily="66" charset="0"/>
              </a:rPr>
              <a:t>eżeli ktoś zrobił im coś dobrego, nagradzali go. </a:t>
            </a:r>
            <a:r>
              <a:rPr lang="pl-PL" sz="2400" dirty="0">
                <a:latin typeface="Viner Hand ITC" panose="03070502030502020203" pitchFamily="66" charset="0"/>
              </a:rPr>
              <a:t>T</a:t>
            </a:r>
            <a:r>
              <a:rPr lang="pl-PL" sz="2400" dirty="0" smtClean="0">
                <a:latin typeface="Viner Hand ITC" panose="03070502030502020203" pitchFamily="66" charset="0"/>
              </a:rPr>
              <a:t>ak nakazywało ich prawo. Jeśli spotkali kogoś na lodowym pustkowiu - karmili go i poili  zanim poszli dalej. Wszystko to było prawem, którego każdy  </a:t>
            </a:r>
            <a:r>
              <a:rPr lang="pl-PL" sz="2400" dirty="0">
                <a:latin typeface="Viner Hand ITC" panose="03070502030502020203" pitchFamily="66" charset="0"/>
              </a:rPr>
              <a:t>W</a:t>
            </a:r>
            <a:r>
              <a:rPr lang="pl-PL" sz="2400" dirty="0" smtClean="0">
                <a:latin typeface="Viner Hand ITC" panose="03070502030502020203" pitchFamily="66" charset="0"/>
              </a:rPr>
              <a:t>iking przestrzegał. </a:t>
            </a:r>
            <a:r>
              <a:rPr lang="pl-PL" sz="2400" dirty="0">
                <a:latin typeface="Viner Hand ITC" panose="03070502030502020203" pitchFamily="66" charset="0"/>
              </a:rPr>
              <a:t>J</a:t>
            </a:r>
            <a:r>
              <a:rPr lang="pl-PL" sz="2400" dirty="0" smtClean="0">
                <a:latin typeface="Viner Hand ITC" panose="03070502030502020203" pitchFamily="66" charset="0"/>
              </a:rPr>
              <a:t>eżeli nie - był skreślony w społeczeństwie.</a:t>
            </a:r>
            <a:endParaRPr lang="pl-PL" sz="2400" dirty="0"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7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Negatywne Oblicze Mitologii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4294967295"/>
          </p:nvPr>
        </p:nvSpPr>
        <p:spPr>
          <a:xfrm>
            <a:off x="5758250" y="1580050"/>
            <a:ext cx="5371070" cy="4671696"/>
          </a:xfrm>
        </p:spPr>
        <p:txBody>
          <a:bodyPr>
            <a:normAutofit lnSpcReduction="10000"/>
          </a:bodyPr>
          <a:lstStyle/>
          <a:p>
            <a:r>
              <a:rPr lang="pl-PL" sz="2400" dirty="0" smtClean="0">
                <a:latin typeface="Viner Hand ITC" panose="03070502030502020203" pitchFamily="66" charset="0"/>
              </a:rPr>
              <a:t>Dawni Nordowie byli bardzo przesądni. </a:t>
            </a:r>
            <a:r>
              <a:rPr lang="pl-PL" sz="2400" dirty="0">
                <a:latin typeface="Viner Hand ITC" panose="03070502030502020203" pitchFamily="66" charset="0"/>
              </a:rPr>
              <a:t>J</a:t>
            </a:r>
            <a:r>
              <a:rPr lang="pl-PL" sz="2400" dirty="0" smtClean="0">
                <a:latin typeface="Viner Hand ITC" panose="03070502030502020203" pitchFamily="66" charset="0"/>
              </a:rPr>
              <a:t>eżeli dziecko miało jakiś defekt np. chorobę umysłu uznawali je za opętane albo naznaczone przez boga . Wtedy  je palili . Nordowie nie rozmawiali </a:t>
            </a:r>
            <a:r>
              <a:rPr lang="pl-PL" sz="2400" dirty="0">
                <a:latin typeface="Viner Hand ITC" panose="03070502030502020203" pitchFamily="66" charset="0"/>
              </a:rPr>
              <a:t> </a:t>
            </a:r>
            <a:r>
              <a:rPr lang="pl-PL" sz="2400" dirty="0" smtClean="0">
                <a:latin typeface="Viner Hand ITC" panose="03070502030502020203" pitchFamily="66" charset="0"/>
              </a:rPr>
              <a:t> z osobami, które kłamały, ponieważ  Loki- bóg zła był  również bogiem kłamstwa.      Ktoś, kto kłamał był ignorowany przez społeczność, albo zaszywano mu usta. Za kradzież natomiast ucinano ręce.</a:t>
            </a:r>
            <a:endParaRPr lang="pl-PL" sz="2400" dirty="0">
              <a:latin typeface="Viner Hand ITC" panose="03070502030502020203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87" y="1580050"/>
            <a:ext cx="3857883" cy="509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2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O czym mówią mity: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Początek Świata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Viner Hand ITC" panose="03070502030502020203" pitchFamily="66" charset="0"/>
              </a:rPr>
              <a:t>Początek świata jest nadzwyczaj prosty.    Była otchłań G</a:t>
            </a:r>
            <a:r>
              <a:rPr lang="pl-PL" sz="2000" dirty="0" smtClean="0">
                <a:effectLst/>
                <a:latin typeface="Viner Hand ITC" panose="03070502030502020203" pitchFamily="66" charset="0"/>
              </a:rPr>
              <a:t>innungagap, z której narodziło się </a:t>
            </a:r>
            <a:r>
              <a:rPr lang="pl-PL" sz="2000" dirty="0">
                <a:effectLst/>
                <a:latin typeface="Viner Hand ITC" panose="03070502030502020203" pitchFamily="66" charset="0"/>
              </a:rPr>
              <a:t>D</a:t>
            </a:r>
            <a:r>
              <a:rPr lang="pl-PL" sz="2000" dirty="0" smtClean="0">
                <a:effectLst/>
                <a:latin typeface="Viner Hand ITC" panose="03070502030502020203" pitchFamily="66" charset="0"/>
              </a:rPr>
              <a:t>ziewięć Światów. W nich rozgrywają się późniejsze mity.</a:t>
            </a:r>
            <a:endParaRPr lang="pl-PL" sz="2000" dirty="0">
              <a:latin typeface="Viner Hand ITC" panose="03070502030502020203" pitchFamily="66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Życie bogów 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Viner Hand ITC" panose="03070502030502020203" pitchFamily="66" charset="0"/>
              </a:rPr>
              <a:t>Życie bogów jest najbardziej rozległym tematem. Można z mitów wyróżnić kilka wyjątkowych, które opowiadają o tym, jak Odyn został Praojcem,         o historii Lokiego, o wojnie z Olbrzymami oraz Ragnaroku. </a:t>
            </a:r>
            <a:endParaRPr lang="pl-PL" sz="2000" dirty="0">
              <a:latin typeface="Viner Hand ITC" panose="03070502030502020203" pitchFamily="66" charset="0"/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Koniec Świata: Ragnarok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Viner Hand ITC" panose="03070502030502020203" pitchFamily="66" charset="0"/>
              </a:rPr>
              <a:t>Ragnarok rozpocznie się gdy wąż oplatający całą </a:t>
            </a:r>
            <a:r>
              <a:rPr lang="pl-PL" sz="2000" dirty="0">
                <a:latin typeface="Viner Hand ITC" panose="03070502030502020203" pitchFamily="66" charset="0"/>
              </a:rPr>
              <a:t>Z</a:t>
            </a:r>
            <a:r>
              <a:rPr lang="pl-PL" sz="2000" dirty="0" smtClean="0">
                <a:latin typeface="Viner Hand ITC" panose="03070502030502020203" pitchFamily="66" charset="0"/>
              </a:rPr>
              <a:t>iemię obudzi się i zje Thora przez co reszta światów nie będzie chroniona. Lodowe i Ogniste olbrzymy wedrą się do krain Midgardu i </a:t>
            </a:r>
            <a:r>
              <a:rPr lang="pl-PL" sz="2000" dirty="0" smtClean="0">
                <a:latin typeface="Viner Hand ITC" panose="03070502030502020203" pitchFamily="66" charset="0"/>
              </a:rPr>
              <a:t>Dziewięciu </a:t>
            </a:r>
            <a:r>
              <a:rPr lang="pl-PL" sz="2000" dirty="0" smtClean="0">
                <a:latin typeface="Viner Hand ITC" panose="03070502030502020203" pitchFamily="66" charset="0"/>
              </a:rPr>
              <a:t>Światów.</a:t>
            </a:r>
            <a:endParaRPr lang="pl-PL" sz="2000" dirty="0"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1113271"/>
          </a:xfrm>
        </p:spPr>
        <p:txBody>
          <a:bodyPr/>
          <a:lstStyle/>
          <a:p>
            <a:r>
              <a:rPr lang="pl-PL" dirty="0" smtClean="0">
                <a:latin typeface="Viner Hand ITC" panose="03070502030502020203" pitchFamily="66" charset="0"/>
              </a:rPr>
              <a:t>Gdzie żyli bogowie i stwory Nordyckie </a:t>
            </a:r>
            <a:endParaRPr lang="pl-PL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232753" y="1721708"/>
            <a:ext cx="5880090" cy="4802660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Viner Hand ITC" panose="03070502030502020203" pitchFamily="66" charset="0"/>
              </a:rPr>
              <a:t>Bogowie nordyccy żyli w Dziewięciu  Światach, bogowie wojny żyli w Asgardzie. Natomiast bogowie życia i płodności żyli w Wanaheim. </a:t>
            </a:r>
          </a:p>
          <a:p>
            <a:r>
              <a:rPr lang="pl-PL" sz="2400" dirty="0" smtClean="0">
                <a:latin typeface="Viner Hand ITC" panose="03070502030502020203" pitchFamily="66" charset="0"/>
              </a:rPr>
              <a:t>Inne światy to świat ludzi Midgard.</a:t>
            </a:r>
            <a:endParaRPr lang="pl-PL" sz="2400" dirty="0">
              <a:latin typeface="Viner Hand ITC" panose="03070502030502020203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46" y="1721708"/>
            <a:ext cx="4377454" cy="43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7227" y="782902"/>
            <a:ext cx="3932237" cy="749643"/>
          </a:xfrm>
        </p:spPr>
        <p:txBody>
          <a:bodyPr>
            <a:normAutofit/>
          </a:bodyPr>
          <a:lstStyle/>
          <a:p>
            <a:r>
              <a:rPr lang="pl-PL" sz="3200" dirty="0" smtClean="0">
                <a:latin typeface="Viner Hand ITC" panose="03070502030502020203" pitchFamily="66" charset="0"/>
              </a:rPr>
              <a:t>Runy</a:t>
            </a:r>
            <a:endParaRPr lang="pl-PL" sz="3200" dirty="0">
              <a:latin typeface="Viner Hand ITC" panose="03070502030502020203" pitchFamily="66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32">
            <a:off x="5146009" y="1670756"/>
            <a:ext cx="5572147" cy="3097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7226" y="1696995"/>
            <a:ext cx="3932237" cy="3616410"/>
          </a:xfrm>
        </p:spPr>
        <p:txBody>
          <a:bodyPr>
            <a:noAutofit/>
          </a:bodyPr>
          <a:lstStyle/>
          <a:p>
            <a:r>
              <a:rPr lang="pl-PL" sz="2400" dirty="0" smtClean="0">
                <a:latin typeface="Viner Hand ITC" panose="03070502030502020203" pitchFamily="66" charset="0"/>
              </a:rPr>
              <a:t>Jest to pismo w formie znaków stosowane przez starożytnych Nordów.</a:t>
            </a:r>
          </a:p>
          <a:p>
            <a:r>
              <a:rPr lang="pl-PL" sz="2400" dirty="0">
                <a:latin typeface="Viner Hand ITC" panose="03070502030502020203" pitchFamily="66" charset="0"/>
              </a:rPr>
              <a:t>O</a:t>
            </a:r>
            <a:r>
              <a:rPr lang="pl-PL" sz="2400" dirty="0" smtClean="0">
                <a:latin typeface="Viner Hand ITC" panose="03070502030502020203" pitchFamily="66" charset="0"/>
              </a:rPr>
              <a:t>dczytywanie Run jest z pewnością  ciekawym zajęciem.</a:t>
            </a:r>
          </a:p>
          <a:p>
            <a:r>
              <a:rPr lang="pl-PL" sz="2400" dirty="0" smtClean="0">
                <a:latin typeface="Viner Hand ITC" panose="03070502030502020203" pitchFamily="66" charset="0"/>
              </a:rPr>
              <a:t>Ponadto zdecydowanie pomaga zapoznać się z mitami i lepiej poznać </a:t>
            </a:r>
            <a:r>
              <a:rPr lang="pl-PL" sz="2400" dirty="0" smtClean="0">
                <a:latin typeface="Viner Hand ITC" panose="03070502030502020203" pitchFamily="66" charset="0"/>
              </a:rPr>
              <a:t>mitologię </a:t>
            </a:r>
            <a:r>
              <a:rPr lang="pl-PL" sz="2400" dirty="0">
                <a:latin typeface="Viner Hand ITC" panose="03070502030502020203" pitchFamily="66" charset="0"/>
              </a:rPr>
              <a:t>n</a:t>
            </a:r>
            <a:r>
              <a:rPr lang="pl-PL" sz="2400" dirty="0" smtClean="0">
                <a:latin typeface="Viner Hand ITC" panose="03070502030502020203" pitchFamily="66" charset="0"/>
              </a:rPr>
              <a:t>ordycką</a:t>
            </a:r>
            <a:r>
              <a:rPr lang="pl-PL" sz="2400" dirty="0" smtClean="0">
                <a:latin typeface="Viner Hand ITC" panose="03070502030502020203" pitchFamily="66" charset="0"/>
              </a:rPr>
              <a:t>.</a:t>
            </a:r>
          </a:p>
          <a:p>
            <a:r>
              <a:rPr lang="pl-PL" sz="2400" dirty="0" smtClean="0">
                <a:latin typeface="Viner Hand ITC" panose="030705020305020202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2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5" y="608436"/>
            <a:ext cx="10353762" cy="5059196"/>
          </a:xfrm>
        </p:spPr>
        <p:txBody>
          <a:bodyPr>
            <a:normAutofit/>
          </a:bodyPr>
          <a:lstStyle/>
          <a:p>
            <a:r>
              <a:rPr lang="pl-PL" sz="5400" dirty="0" smtClean="0">
                <a:latin typeface="Viner Hand ITC" panose="03070502030502020203" pitchFamily="66" charset="0"/>
              </a:rPr>
              <a:t>5 </a:t>
            </a:r>
            <a:r>
              <a:rPr lang="pl-PL" sz="5400" dirty="0">
                <a:latin typeface="Viner Hand ITC" panose="03070502030502020203" pitchFamily="66" charset="0"/>
              </a:rPr>
              <a:t>n</a:t>
            </a:r>
            <a:r>
              <a:rPr lang="pl-PL" sz="5400" dirty="0" smtClean="0">
                <a:latin typeface="Viner Hand ITC" panose="03070502030502020203" pitchFamily="66" charset="0"/>
              </a:rPr>
              <a:t>ajciekawszych mitów</a:t>
            </a:r>
            <a:endParaRPr lang="pl-PL" sz="5400" dirty="0">
              <a:latin typeface="Viner Hand ITC" panose="03070502030502020203" pitchFamily="66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03048" y="6264024"/>
            <a:ext cx="10353763" cy="1501826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97483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emny błękit">
  <a:themeElements>
    <a:clrScheme name="Ciemny błękit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Ciemny błękit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emny błękit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D5CBAF11-69B7-47EA-BC01-41F77058C2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TM04033929[[fn=Ciemny błękit]]</Template>
  <TotalTime>563</TotalTime>
  <Words>795</Words>
  <Application>Microsoft Office PowerPoint</Application>
  <PresentationFormat>Niestandardowy</PresentationFormat>
  <Paragraphs>51</Paragraphs>
  <Slides>18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Ciemny błękit</vt:lpstr>
      <vt:lpstr>Mitologia Nordycka Najciekawsze Mity</vt:lpstr>
      <vt:lpstr>Witamy w świecie fantazji.</vt:lpstr>
      <vt:lpstr>Zapraszamy Was do świata pełnego mroku, potworów i bogów oraz magii</vt:lpstr>
      <vt:lpstr>Pozytywne Oblicze Mitologii</vt:lpstr>
      <vt:lpstr>Negatywne Oblicze Mitologii</vt:lpstr>
      <vt:lpstr>O czym mówią mity:</vt:lpstr>
      <vt:lpstr>Gdzie żyli bogowie i stwory Nordyckie </vt:lpstr>
      <vt:lpstr>Runy</vt:lpstr>
      <vt:lpstr>5 najciekawszych mitów</vt:lpstr>
      <vt:lpstr>Mity</vt:lpstr>
      <vt:lpstr>Prezentacja programu PowerPoint</vt:lpstr>
      <vt:lpstr>Mit o Lokim</vt:lpstr>
      <vt:lpstr>Mit O Mjölnirze </vt:lpstr>
      <vt:lpstr>Mit o Odynie </vt:lpstr>
      <vt:lpstr>Mit o Thorze</vt:lpstr>
      <vt:lpstr>Mit o Ragnaroku</vt:lpstr>
      <vt:lpstr>Koniec</vt:lpstr>
      <vt:lpstr>Linki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Mitologia nordycka - najciekawsze mity</dc:title>
  <dc:creator>Uczeń</dc:creator>
  <cp:lastModifiedBy>Iwonka</cp:lastModifiedBy>
  <cp:revision>63</cp:revision>
  <dcterms:created xsi:type="dcterms:W3CDTF">2018-02-27T12:12:33Z</dcterms:created>
  <dcterms:modified xsi:type="dcterms:W3CDTF">2018-06-26T18:00:13Z</dcterms:modified>
</cp:coreProperties>
</file>